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99FF"/>
    <a:srgbClr val="0000CC"/>
    <a:srgbClr val="007E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4A3D3-050A-4FB6-B554-573E99F44940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E6713-BEED-46C6-80F0-93F6214204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E6713-BEED-46C6-80F0-93F62142047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06489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2019-20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GUIDENCE AND COUNSELLING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AP/EDN/601/DSE-1A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MALADJUSTMENT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692696"/>
            <a:ext cx="1816224" cy="14270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571480"/>
            <a:ext cx="2459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কি</a:t>
            </a:r>
            <a:r>
              <a:rPr lang="en-IN" sz="2800" b="1" dirty="0" smtClean="0"/>
              <a:t>? </a:t>
            </a:r>
            <a:endParaRPr lang="en-IN" sz="28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1428736"/>
            <a:ext cx="850112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কথাটির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অর্থ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সমর্থিত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অবাঞ্ছিত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আমরা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বিপরীত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হিসাবে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ব্যাখ্যা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সংগতিপূর্ণ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বৈশিষ্ট্য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চাহিদাপূরনের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ফলে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তৃপ্তি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সার্থক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অভিযোজনমূলক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বিশিষ্ট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বৈশিষ্টের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অভাব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দেখা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সাধারণ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আছে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কিন্তু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হওয়ায়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তৃপ্ত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সঙ্গে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অভিযোজনমূলক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সক্ষম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Vrinda" pitchFamily="34" charset="0"/>
              <a:cs typeface="Vrinda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মনোবিদ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H.W. Bernard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Vrinda" pitchFamily="34" charset="0"/>
              </a:rPr>
              <a:t>“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Adjustment or Maladjustment is dependent upon the extent to which fundamental needs of human being are met or on the way it being met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Vrinda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অর্থা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ৎ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সংগতিবিধান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নির্ভর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মৌলিক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পূরনের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কীভাবে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হচ্ছে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00042"/>
            <a:ext cx="4023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অপসংগতির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লক্ষণ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কি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কি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I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1214422"/>
            <a:ext cx="84296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কেবল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শ্রেণীকক্ষের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পর্যবেক্ষণের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দ্বারা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বিশিষ্ট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পৃথক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নির্দিষ্ট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কিছু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অতিরিক্ত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মাত্রায়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করলে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সেগুলিকে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হিসাবে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ধরা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লক্ষণগুলিকে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মূলতঃ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ভাগে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ভাগ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(ক)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দৈহিক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বলার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তোতলানো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নাড়ানো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নখ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কামড়ানো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আঙুল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চোষা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সর্বদা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অস্থিরভাব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বমি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আঙুল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মটকানো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(খ)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বিচ্যুতিঃ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কারণে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অকারনে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মিথ্যে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বলা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আক্রমণ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ঝগড়া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দুর্বল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পারদর্শিতা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অতিরিক্ত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(গ)</a:t>
            </a:r>
            <a:r>
              <a:rPr lang="en-US" sz="2000" dirty="0" smtClean="0">
                <a:solidFill>
                  <a:srgbClr val="00FF00"/>
                </a:solidFill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প্রাক্ষোভিক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অত্যাধিক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দুশ্চিন্তা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মানসিক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হীনমন্যতায়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ভোগা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মানসিক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দ্বন্দ্বে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ভোগা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বদমেজাজি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হওয়া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500034" y="857232"/>
            <a:ext cx="928694" cy="5286412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1041" y="1071546"/>
            <a:ext cx="816249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dirty="0" smtClean="0"/>
              <a:t>অ</a:t>
            </a:r>
          </a:p>
          <a:p>
            <a:r>
              <a:rPr lang="en-IN" sz="3600" b="1" dirty="0" smtClean="0"/>
              <a:t>প</a:t>
            </a:r>
          </a:p>
          <a:p>
            <a:r>
              <a:rPr lang="en-IN" sz="3600" b="1" dirty="0" err="1" smtClean="0"/>
              <a:t>সং</a:t>
            </a:r>
            <a:endParaRPr lang="en-IN" sz="3600" b="1" dirty="0" smtClean="0"/>
          </a:p>
          <a:p>
            <a:r>
              <a:rPr lang="en-IN" sz="3600" b="1" dirty="0" smtClean="0"/>
              <a:t>গ</a:t>
            </a:r>
          </a:p>
          <a:p>
            <a:r>
              <a:rPr lang="en-IN" sz="3600" b="1" dirty="0" err="1" smtClean="0"/>
              <a:t>তি</a:t>
            </a:r>
            <a:endParaRPr lang="en-IN" sz="3600" b="1" dirty="0" smtClean="0"/>
          </a:p>
          <a:p>
            <a:r>
              <a:rPr lang="en-IN" sz="3600" b="1" dirty="0" smtClean="0"/>
              <a:t>র </a:t>
            </a:r>
          </a:p>
          <a:p>
            <a:r>
              <a:rPr lang="en-IN" sz="3600" b="1" dirty="0" err="1" smtClean="0"/>
              <a:t>কা</a:t>
            </a:r>
            <a:endParaRPr lang="en-IN" sz="3600" b="1" dirty="0" smtClean="0"/>
          </a:p>
          <a:p>
            <a:r>
              <a:rPr lang="en-IN" sz="3600" b="1" dirty="0" smtClean="0"/>
              <a:t>র</a:t>
            </a:r>
          </a:p>
          <a:p>
            <a:r>
              <a:rPr lang="en-IN" sz="3600" b="1" dirty="0" smtClean="0"/>
              <a:t>ণ - </a:t>
            </a:r>
            <a:endParaRPr lang="en-IN" sz="3600" dirty="0"/>
          </a:p>
        </p:txBody>
      </p:sp>
      <p:sp>
        <p:nvSpPr>
          <p:cNvPr id="3" name="Rectangle 2"/>
          <p:cNvSpPr/>
          <p:nvPr/>
        </p:nvSpPr>
        <p:spPr>
          <a:xfrm>
            <a:off x="2214546" y="671436"/>
            <a:ext cx="3449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জিনগত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</a:t>
            </a:r>
            <a:r>
              <a:rPr lang="en-IN" sz="2000" dirty="0" smtClean="0">
                <a:solidFill>
                  <a:srgbClr val="FFFF00"/>
                </a:solidFill>
              </a:rPr>
              <a:t> (Genetic Factors),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82482" y="1043028"/>
            <a:ext cx="4019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শারীরিক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গঠন</a:t>
            </a:r>
            <a:r>
              <a:rPr lang="en-IN" sz="2000" dirty="0" smtClean="0">
                <a:solidFill>
                  <a:srgbClr val="FFFF00"/>
                </a:solidFill>
              </a:rPr>
              <a:t> (Physical Constitution),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82482" y="1428736"/>
            <a:ext cx="3673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দৈহিক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পীড়ন</a:t>
            </a:r>
            <a:r>
              <a:rPr lang="en-IN" sz="2000" dirty="0" smtClean="0">
                <a:solidFill>
                  <a:srgbClr val="FFFF00"/>
                </a:solidFill>
              </a:rPr>
              <a:t> (Physical Deprivation)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6926" y="1900284"/>
            <a:ext cx="4410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মানসিক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কারনসমূহ</a:t>
            </a:r>
            <a:r>
              <a:rPr lang="en-IN" sz="2000" dirty="0" smtClean="0">
                <a:solidFill>
                  <a:srgbClr val="FFFF00"/>
                </a:solidFill>
              </a:rPr>
              <a:t> (Psychological Causes)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926" y="2328912"/>
            <a:ext cx="4835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মনোসামাজিক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(Psycho-social causes)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11110" y="2686102"/>
            <a:ext cx="3778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সামাজিক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(Social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53920" y="3429000"/>
            <a:ext cx="34346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আগ্রাসী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প্রবণতা</a:t>
            </a:r>
            <a:r>
              <a:rPr lang="en-IN" sz="2000" dirty="0" smtClean="0">
                <a:solidFill>
                  <a:srgbClr val="FFFF00"/>
                </a:solidFill>
              </a:rPr>
              <a:t> (Hostile attitude)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11110" y="3071810"/>
            <a:ext cx="4576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নিরাপত্তাবোধের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অভাব</a:t>
            </a:r>
            <a:r>
              <a:rPr lang="en-IN" sz="2000" dirty="0" smtClean="0">
                <a:solidFill>
                  <a:srgbClr val="FFFF00"/>
                </a:solidFill>
              </a:rPr>
              <a:t> (Sense of Insecurity),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07309" y="3786190"/>
            <a:ext cx="4040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অপরাধজনিত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অনুভব</a:t>
            </a:r>
            <a:r>
              <a:rPr lang="en-IN" sz="2000" dirty="0" smtClean="0">
                <a:solidFill>
                  <a:srgbClr val="FFFF00"/>
                </a:solidFill>
              </a:rPr>
              <a:t> (Felling of Guilty)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12488" y="4143380"/>
            <a:ext cx="451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গৃহঘটিত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(Home related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71736" y="4572008"/>
            <a:ext cx="50327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বিদ্যালয়ঘটিত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(School related causes),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00298" y="5000636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সহপাঠীজনিত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(Classmate related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00298" y="5500702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শিক্ষক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সম্পর্কিত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(Teacher related causes)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75914" y="5929330"/>
            <a:ext cx="4567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দক্ষতাসংক্রান্ত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(Skill related causes)</a:t>
            </a:r>
            <a:endParaRPr lang="en-IN" sz="2000" dirty="0">
              <a:solidFill>
                <a:srgbClr val="FFFF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16200000" flipH="1">
            <a:off x="-1142644" y="3500834"/>
            <a:ext cx="5428494" cy="1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71604" y="1211246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71604" y="157002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71604" y="2071678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71604" y="3641726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571604" y="400050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71604" y="2500306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71604" y="2857496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571604" y="857232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571604" y="4786322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571604" y="5214950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571604" y="5643578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1571604" y="3286124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71604" y="435769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571604" y="6143644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55553" y="129581"/>
            <a:ext cx="56025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err="1" smtClean="0"/>
              <a:t>অপসংগতির</a:t>
            </a:r>
            <a:r>
              <a:rPr lang="en-IN" sz="3200" b="1" dirty="0" smtClean="0"/>
              <a:t> </a:t>
            </a:r>
            <a:r>
              <a:rPr lang="en-IN" sz="3200" b="1" dirty="0" err="1" smtClean="0"/>
              <a:t>কারণ</a:t>
            </a:r>
            <a:r>
              <a:rPr lang="en-IN" sz="3200" b="1" dirty="0" smtClean="0"/>
              <a:t> -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6377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প্রতিরোধে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বিদ্যালয়ের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ভুমিকা</a:t>
            </a:r>
            <a:r>
              <a:rPr lang="en-IN" sz="2800" b="1" dirty="0" smtClean="0"/>
              <a:t> ।</a:t>
            </a:r>
            <a:endParaRPr lang="en-IN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853843"/>
            <a:ext cx="8572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একধারে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চিন্তন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ক্ষমতার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সহায়তা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অন্যদিকে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আবার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সাহায্য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64305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ভুমিকা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নিম্নে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হলঃ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rinda" pitchFamily="34" charset="0"/>
              <a:ea typeface="Calibri" pitchFamily="34" charset="0"/>
              <a:cs typeface="Vrind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উপযুক্ত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পাঠ্যক্রম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অভিনব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পাঠদান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পদ্ধতির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শ্রেণীকক্ষের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প্রাচুর্য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সুবিধাযুক্ত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ব্যবস্থা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শিক্ষকদের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গ্রহণযোগ্য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আনন্দে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রাখতে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প্রত্যাশা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ইচ্ছার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গুরুত্ব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আরোপ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সহপাঠক্রমিক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প্রচলন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জন্য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স্বাধীন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বৃত্তি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নির্দেশনা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প্রদান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অন্তর্জাত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শৃঙ্খলার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গুরুত্ব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আরোপ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যৌন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প্রচলন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711627"/>
            <a:ext cx="87154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উপরিউক্ত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বিষয়গুলি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যদি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অন্বিত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সম্ভবপর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তাহলে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চিন্তন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ক্ষমতার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অপসংহতিমূলক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তৈরী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5607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প্রতিরোধে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গৃহের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ভুমিকা</a:t>
            </a:r>
            <a:r>
              <a:rPr lang="en-IN" sz="2800" b="1" dirty="0" smtClean="0"/>
              <a:t> । </a:t>
            </a:r>
            <a:endParaRPr lang="en-IN" sz="28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928670"/>
            <a:ext cx="83582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মননের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সুচনা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একজন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শান্তির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থাকলে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শিশুমনে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বিরূপ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প্রভাব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ফেলে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কোনভাবেই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কাঙ্ক্ষিত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0066" y="2014074"/>
            <a:ext cx="8429652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ভুমিকা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নিম্নে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হলঃ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Vrinda" pitchFamily="34" charset="0"/>
              <a:ea typeface="Calibri" pitchFamily="34" charset="0"/>
              <a:cs typeface="Vrind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পিতা-মাতার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সম্পর্ক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পিতা-মাতার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সঠিক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মনোযোগ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প্রদান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স্বাধীনতা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সুরক্ষিত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নৈতিক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সম্পাদন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পারস্পরিক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সুসম্পর্ক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বজায়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রাখা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মূল্যবোধ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সম্পর্কে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সঠিক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ধারণা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সুশাসন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প্রয়োগ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কিন্তু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ভীতিপ্রদ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চলবে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স্বাভাবিক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অগ্রগতিতে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উদ্দীপনা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প্রতিমুহূর্তে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উৎসাহিত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সহযোগিতা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সহমর্মিতার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সর্বক্ষেত্রে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বিরাজ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সেই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প্রচেষ্টা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0034" y="5434628"/>
            <a:ext cx="8286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উপরিউক্ত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বিষয়গুলি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যদি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সুনিশ্চিত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সম্ভবপর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তাহলে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আদর্শ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অন্যদিকে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তেমনই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সংগতিবিধানে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সক্ষম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অপসংহতিমূলক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তৈরী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1" y="1772816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rgbClr val="FFC000"/>
                </a:solidFill>
              </a:rPr>
              <a:t>THANK </a:t>
            </a:r>
            <a:r>
              <a:rPr lang="en-US" sz="7200" dirty="0" smtClean="0">
                <a:solidFill>
                  <a:srgbClr val="FFC000"/>
                </a:solidFill>
              </a:rPr>
              <a:t>YOU</a:t>
            </a:r>
            <a:endParaRPr lang="en-US" sz="7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</TotalTime>
  <Words>512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user</dc:creator>
  <cp:lastModifiedBy>Akinchan</cp:lastModifiedBy>
  <cp:revision>24</cp:revision>
  <dcterms:created xsi:type="dcterms:W3CDTF">2024-02-04T12:28:13Z</dcterms:created>
  <dcterms:modified xsi:type="dcterms:W3CDTF">2024-06-14T05:51:45Z</dcterms:modified>
</cp:coreProperties>
</file>